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94" r:id="rId1"/>
  </p:sldMasterIdLst>
  <p:notesMasterIdLst>
    <p:notesMasterId r:id="rId23"/>
  </p:notesMasterIdLst>
  <p:handoutMasterIdLst>
    <p:handoutMasterId r:id="rId24"/>
  </p:handoutMasterIdLst>
  <p:sldIdLst>
    <p:sldId id="1325" r:id="rId2"/>
    <p:sldId id="1357" r:id="rId3"/>
    <p:sldId id="1304" r:id="rId4"/>
    <p:sldId id="1359" r:id="rId5"/>
    <p:sldId id="1307" r:id="rId6"/>
    <p:sldId id="1360" r:id="rId7"/>
    <p:sldId id="1305" r:id="rId8"/>
    <p:sldId id="898" r:id="rId9"/>
    <p:sldId id="1361" r:id="rId10"/>
    <p:sldId id="900" r:id="rId11"/>
    <p:sldId id="1362" r:id="rId12"/>
    <p:sldId id="1363" r:id="rId13"/>
    <p:sldId id="1364" r:id="rId14"/>
    <p:sldId id="1365" r:id="rId15"/>
    <p:sldId id="1366" r:id="rId16"/>
    <p:sldId id="1367" r:id="rId17"/>
    <p:sldId id="1368" r:id="rId18"/>
    <p:sldId id="1369" r:id="rId19"/>
    <p:sldId id="1370" r:id="rId20"/>
    <p:sldId id="1371" r:id="rId21"/>
    <p:sldId id="1372" r:id="rId22"/>
  </p:sldIdLst>
  <p:sldSz cx="12192000" cy="6858000"/>
  <p:notesSz cx="9601200" cy="7315200"/>
  <p:defaultTextStyle>
    <a:defPPr>
      <a:defRPr lang="en-US"/>
    </a:defPPr>
    <a:lvl1pPr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8" userDrawn="1">
          <p15:clr>
            <a:srgbClr val="A4A3A4"/>
          </p15:clr>
        </p15:guide>
        <p15:guide id="2" pos="73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>
          <p15:clr>
            <a:srgbClr val="A4A3A4"/>
          </p15:clr>
        </p15:guide>
        <p15:guide id="2" pos="302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reas Haeberlen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FF9900"/>
    <a:srgbClr val="66FFFF"/>
    <a:srgbClr val="00FFFF"/>
    <a:srgbClr val="00CC00"/>
    <a:srgbClr val="FF3399"/>
    <a:srgbClr val="66FF33"/>
    <a:srgbClr val="FFCC99"/>
    <a:srgbClr val="FF330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798" autoAdjust="0"/>
    <p:restoredTop sz="96925" autoAdjust="0"/>
  </p:normalViewPr>
  <p:slideViewPr>
    <p:cSldViewPr snapToGrid="0">
      <p:cViewPr>
        <p:scale>
          <a:sx n="149" d="100"/>
          <a:sy n="149" d="100"/>
        </p:scale>
        <p:origin x="144" y="1096"/>
      </p:cViewPr>
      <p:guideLst>
        <p:guide orient="horz" pos="3888"/>
        <p:guide pos="73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22" d="100"/>
          <a:sy n="122" d="100"/>
        </p:scale>
        <p:origin x="-1344" y="-96"/>
      </p:cViewPr>
      <p:guideLst>
        <p:guide orient="horz" pos="2304"/>
        <p:guide pos="302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6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fld id="{66017A74-8498-4425-B905-56B59BE89ABC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42088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gi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362200" y="549275"/>
            <a:ext cx="48768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33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79256" y="3475660"/>
            <a:ext cx="7042689" cy="32901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3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fld id="{D37F8DB4-A4FF-4A8B-9A85-9B1874A58FC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116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0408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599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497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With the advent of CIDR, the classful restrictions no longer exist. Address space may be allocated and assigned on bit boundaries, and routers may use one aggregated route (like 194.145.96.0/20) instead of advertising 16 class C addresses [RFC-1518]. </a:t>
            </a:r>
            <a:endParaRPr lang="en-US" dirty="0"/>
          </a:p>
          <a:p>
            <a:endParaRPr lang="en-US" sz="1200" kern="1200" dirty="0">
              <a:solidFill>
                <a:schemeClr val="tx1"/>
              </a:solidFill>
              <a:effectLst/>
              <a:latin typeface="Times New Roman" pitchFamily="18" charset="0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Times New Roman" pitchFamily="18" charset="0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addrs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' represents the number of addresses available; note that the number of addressable hosts normally is 2 less than this number because the host parts with all equal bits (all 0s and all 1s) are reserved.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'bits' represents the size of the allocation/assignment in bits of address space. </a:t>
            </a:r>
            <a:endParaRPr lang="en-US" dirty="0"/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'prefix' represents the length of the route prefix covering this address space. This is sometimes used to indicate the size of an allocation/assignment.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'class' represents the size of the address space in terms of classful network numbers. 'mask' represents the network mask defining the routing prefix in dotted decimal notation.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220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BFC76-A687-7B4B-B7C4-626092A4E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7D0C56-5CE4-974A-9396-D3EB55B4D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DA849-C6BE-0D42-92BA-360B93EE9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B5C5E-AC5B-A14E-A301-AD633DC7D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D572F-30CF-9840-9A79-9226228BE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06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C5363-015D-7D4B-BAFF-135F6C4F8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1C766A-A719-2A44-9699-E3C404432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E4ADE-3ECD-8641-9FE0-CD597AA3D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53541-5822-2348-8881-F75DD26C0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F7EAC-E5FB-A241-A525-745F31899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4430046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E3AC36-B8F3-904D-9D44-3800404FE9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B37D3E-B28E-E04C-B298-29CCA5D7C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93EA0-EACD-4649-BF69-F205284D4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7CA7A-55ED-7443-A196-4D2842C2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D338-29CC-A549-9D40-63A8AB4F7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650622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2685" y="1990725"/>
            <a:ext cx="10390716" cy="990600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Rectangle 111"/>
          <p:cNvSpPr>
            <a:spLocks noChangeArrowheads="1"/>
          </p:cNvSpPr>
          <p:nvPr userDrawn="1"/>
        </p:nvSpPr>
        <p:spPr bwMode="auto">
          <a:xfrm>
            <a:off x="406400" y="838200"/>
            <a:ext cx="1049867" cy="3429000"/>
          </a:xfrm>
          <a:prstGeom prst="rect">
            <a:avLst/>
          </a:prstGeom>
          <a:gradFill rotWithShape="0">
            <a:gsLst>
              <a:gs pos="0">
                <a:srgbClr val="708FE6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6" name="Line 110"/>
          <p:cNvSpPr>
            <a:spLocks noChangeShapeType="1"/>
          </p:cNvSpPr>
          <p:nvPr userDrawn="1"/>
        </p:nvSpPr>
        <p:spPr bwMode="auto">
          <a:xfrm>
            <a:off x="1123951" y="1143000"/>
            <a:ext cx="0" cy="28956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818217" y="3944938"/>
            <a:ext cx="85344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 flipV="1">
            <a:off x="268817" y="3011488"/>
            <a:ext cx="11590867" cy="55562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pic>
        <p:nvPicPr>
          <p:cNvPr id="11" name="Picture 10" descr="Penn shield.g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501061" y="2612508"/>
            <a:ext cx="878809" cy="740196"/>
          </a:xfrm>
          <a:prstGeom prst="rect">
            <a:avLst/>
          </a:prstGeom>
        </p:spPr>
      </p:pic>
      <p:sp>
        <p:nvSpPr>
          <p:cNvPr id="12" name="Rectangle 32"/>
          <p:cNvSpPr>
            <a:spLocks noChangeArrowheads="1"/>
          </p:cNvSpPr>
          <p:nvPr userDrawn="1"/>
        </p:nvSpPr>
        <p:spPr bwMode="auto">
          <a:xfrm>
            <a:off x="1" y="6605588"/>
            <a:ext cx="2331217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900"/>
              <a:t>© 2013 A. Haeberlen, Z. Ives</a:t>
            </a:r>
            <a:endParaRPr lang="en-GB" sz="9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378CA-57F7-834F-A3B8-2F41FDE55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E7C3A-CA92-5142-9827-289275BFE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6E172-3480-524D-A4CE-62BEC772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CCA29-E44B-4C43-BD55-3FCD251CD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14242-6B07-8543-919A-1FC4E1AD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467007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ACDA5-F91D-D044-B783-1882CD742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242B5-90F0-4E4A-AAB6-B12084FC3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F56A0-C271-B245-A1C9-25A589E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6E697-8320-434A-86D9-AAC230922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B4B91-4A86-974C-8CCB-8A3EB058B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689611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B212B-8369-DA4C-BABB-1A078941E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90E38-4CB2-584D-B9E8-A2B2094BF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6C5A60-5C7D-254F-9697-BF3AEA3A3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CFB941-C882-CC41-A9CF-2E02FA3FC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EE5D5-3BD1-6B4E-B031-3D61A515D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F84497-F0E4-324C-96C4-4BDF38002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67051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9C25F-5F64-AB4A-BBF5-77AF58584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848DA2-5CA8-1F4E-9841-4BBF63574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FFDB4-FED0-1C4F-8D7D-17B0867BD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BD7F3F-2DF5-3447-AAF3-1776599017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613463-9787-6941-B670-25EC1557F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10F4E8-78E2-3747-80C1-43D61721C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C262F4-0E96-6C4F-B0F2-DF033F911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80677-D036-7543-8C21-49D40D16F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045931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5E4D1-730E-504F-9683-098495A95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4C212F-EA7C-C045-BCB8-108319BCD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36530A-03A9-CA4D-B18F-9C4F56378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F73F1B-9FF0-8641-9282-74CC1E49A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63311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740EEF-C38B-144B-821E-4975E49F3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ABF87A-B408-1D4E-A728-89D503529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4A79A3-BC23-5049-AB5A-EEBEFC1DD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640783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8979A-65AB-B347-9E09-756CA6284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05E94-A13D-4147-89EB-2AE179F7E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5A8F7D-3AD4-1D43-A088-C33A031872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2DD2C-19B1-0A43-9570-9A1842C00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A2C57-1FDB-C346-95CB-FA52DB28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896CB0-35B3-1D4E-8AD4-4B0E0C05C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505574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DD222-4F45-014E-98B9-BC327CE71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ECB534-A460-C74C-B118-2356A474DA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6C72C-FBD3-8440-AED3-C06C44303E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971F36-EF5A-5F46-9C28-6E6A7D474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3FA358-451B-7942-B0C1-D0B7B9D6D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C32310-9E80-224C-B30E-CC263F97C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1300854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9D4BDC-9DBC-F647-991C-B00D6C38D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5DE1C-9DB9-0E43-B50B-973E8289E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81C8A-F206-BA43-8D7E-04234D39F2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3/27/18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3EDD4-9495-C047-B664-F26C63648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8D715-2296-A64B-AA69-3A1F4CFB7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058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658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se.uwa.edu.a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alphaModFix amt="6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7000" contrast="-22000"/>
                    </a14:imgEffect>
                  </a14:imgLayer>
                </a14:imgProps>
              </a:ext>
            </a:extLst>
          </a:blip>
          <a:srcRect l="25052" r="2" b="2"/>
          <a:stretch/>
        </p:blipFill>
        <p:spPr>
          <a:xfrm>
            <a:off x="1524020" y="10"/>
            <a:ext cx="9143980" cy="6857990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4814512" y="1200152"/>
            <a:ext cx="5172879" cy="4457696"/>
          </a:xfrm>
        </p:spPr>
        <p:txBody>
          <a:bodyPr anchor="ctr">
            <a:normAutofit/>
          </a:bodyPr>
          <a:lstStyle/>
          <a:p>
            <a:pPr algn="l"/>
            <a:r>
              <a:rPr lang="en-US" sz="7000" dirty="0">
                <a:solidFill>
                  <a:srgbClr val="FFFFFF"/>
                </a:solidFill>
              </a:rPr>
              <a:t>Lecture 8</a:t>
            </a:r>
            <a:br>
              <a:rPr lang="en-US" sz="7000" dirty="0">
                <a:solidFill>
                  <a:srgbClr val="FFFFFF"/>
                </a:solidFill>
              </a:rPr>
            </a:br>
            <a:r>
              <a:rPr lang="en-US" sz="7000" dirty="0">
                <a:solidFill>
                  <a:srgbClr val="FFFFFF"/>
                </a:solidFill>
              </a:rPr>
              <a:t>Networking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2161473" y="1200152"/>
            <a:ext cx="2112401" cy="4457696"/>
          </a:xfrm>
        </p:spPr>
        <p:txBody>
          <a:bodyPr anchor="ctr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CITS5503 Cloud Computing</a:t>
            </a:r>
          </a:p>
          <a:p>
            <a:pPr algn="r"/>
            <a:r>
              <a:rPr lang="en-US" dirty="0" err="1">
                <a:solidFill>
                  <a:srgbClr val="FFFFFF"/>
                </a:solidFill>
              </a:rPr>
              <a:t>Dr</a:t>
            </a:r>
            <a:r>
              <a:rPr lang="en-US" dirty="0">
                <a:solidFill>
                  <a:srgbClr val="FFFFFF"/>
                </a:solidFill>
              </a:rPr>
              <a:t> David Glance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D3F56E3-8912-C249-BF8B-D1F5A43D2372}"/>
              </a:ext>
            </a:extLst>
          </p:cNvPr>
          <p:cNvCxnSpPr/>
          <p:nvPr/>
        </p:nvCxnSpPr>
        <p:spPr>
          <a:xfrm>
            <a:off x="4504765" y="2474259"/>
            <a:ext cx="0" cy="1909482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8F45255-37C9-104B-BDAE-B977050AA0F4}"/>
              </a:ext>
            </a:extLst>
          </p:cNvPr>
          <p:cNvSpPr txBox="1"/>
          <p:nvPr/>
        </p:nvSpPr>
        <p:spPr>
          <a:xfrm>
            <a:off x="2418624" y="6443529"/>
            <a:ext cx="25206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Some slides courtesy Stephen Kim</a:t>
            </a:r>
          </a:p>
        </p:txBody>
      </p:sp>
    </p:spTree>
    <p:extLst>
      <p:ext uri="{BB962C8B-B14F-4D97-AF65-F5344CB8AC3E}">
        <p14:creationId xmlns:p14="http://schemas.microsoft.com/office/powerpoint/2010/main" val="3649459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09"/>
    </mc:Choice>
    <mc:Fallback xmlns="">
      <p:transition spd="slow" advTm="260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5161A43-DFEE-A142-B071-2EA179800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Network Address Translation (NAT)</a:t>
            </a:r>
          </a:p>
        </p:txBody>
      </p:sp>
      <p:sp>
        <p:nvSpPr>
          <p:cNvPr id="47107" name="Content Placeholder 3">
            <a:extLst>
              <a:ext uri="{FF2B5EF4-FFF2-40B4-BE49-F238E27FC236}">
                <a16:creationId xmlns:a16="http://schemas.microsoft.com/office/drawing/2014/main" id="{D8B1C2B1-1025-934B-8FAB-DAE1129AFF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Benefits</a:t>
            </a:r>
          </a:p>
          <a:p>
            <a:pPr lvl="1"/>
            <a:r>
              <a:rPr lang="en-US" altLang="en-US" dirty="0"/>
              <a:t>Use of a single IP address among many devices in a network</a:t>
            </a:r>
          </a:p>
          <a:p>
            <a:pPr lvl="1"/>
            <a:r>
              <a:rPr lang="en-US" altLang="en-US" dirty="0"/>
              <a:t>Use of a dynamic IP address for home user for sharing</a:t>
            </a:r>
          </a:p>
          <a:p>
            <a:r>
              <a:rPr lang="en-US" altLang="en-US" dirty="0"/>
              <a:t>Private Addresses </a:t>
            </a:r>
          </a:p>
          <a:p>
            <a:endParaRPr lang="en-US" altLang="en-US" dirty="0"/>
          </a:p>
          <a:p>
            <a:endParaRPr lang="en-US" altLang="en-US" dirty="0"/>
          </a:p>
          <a:p>
            <a:pPr lvl="1"/>
            <a:endParaRPr lang="en-US" alt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7E45732-1804-0246-8A41-35A4BCF1B2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7285456"/>
              </p:ext>
            </p:extLst>
          </p:nvPr>
        </p:nvGraphicFramePr>
        <p:xfrm>
          <a:off x="1681622" y="4112346"/>
          <a:ext cx="6590707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51223">
                  <a:extLst>
                    <a:ext uri="{9D8B030D-6E8A-4147-A177-3AD203B41FA5}">
                      <a16:colId xmlns:a16="http://schemas.microsoft.com/office/drawing/2014/main" val="282059214"/>
                    </a:ext>
                  </a:extLst>
                </a:gridCol>
                <a:gridCol w="1939484">
                  <a:extLst>
                    <a:ext uri="{9D8B030D-6E8A-4147-A177-3AD203B41FA5}">
                      <a16:colId xmlns:a16="http://schemas.microsoft.com/office/drawing/2014/main" val="3637154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6681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10.0.0.0         to     10.255.255.255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00314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172.16.0.0     to    172.31.255.255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121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192.168.0.0   to    192.168.255.255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9055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8864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6">
            <a:extLst>
              <a:ext uri="{FF2B5EF4-FFF2-40B4-BE49-F238E27FC236}">
                <a16:creationId xmlns:a16="http://schemas.microsoft.com/office/drawing/2014/main" id="{E0484D06-A614-984F-B123-632BD358E87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43467" y="2481930"/>
            <a:ext cx="10905066" cy="2780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A1C698-2A92-4E45-971C-D27B5AC96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NAT Configuration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5FC514-85F5-794A-841B-0564DB1D7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>
                <a:latin typeface="+mn-lt"/>
              </a:rPr>
              <a:pPr/>
              <a:t>3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809748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6">
            <a:extLst>
              <a:ext uri="{FF2B5EF4-FFF2-40B4-BE49-F238E27FC236}">
                <a16:creationId xmlns:a16="http://schemas.microsoft.com/office/drawing/2014/main" id="{9144341B-1215-2A41-A127-B319F483AED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467" y="2454668"/>
            <a:ext cx="10905066" cy="2835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ACFC05-CDAE-3347-8579-9DC6412B3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Address Translation</a:t>
            </a:r>
          </a:p>
        </p:txBody>
      </p:sp>
    </p:spTree>
    <p:extLst>
      <p:ext uri="{BB962C8B-B14F-4D97-AF65-F5344CB8AC3E}">
        <p14:creationId xmlns:p14="http://schemas.microsoft.com/office/powerpoint/2010/main" val="8527680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4D7F2-6A76-134B-95EA-51CA24803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C1FA9-EF0A-7047-96E4-3469E5F85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EC2 need to be launched into a Virtual Private Cloud (VPC)</a:t>
            </a:r>
          </a:p>
          <a:p>
            <a:r>
              <a:rPr lang="en-US" dirty="0"/>
              <a:t>Default VPC defines:</a:t>
            </a:r>
          </a:p>
          <a:p>
            <a:pPr lvl="1"/>
            <a:r>
              <a:rPr lang="en-US" dirty="0"/>
              <a:t> An address space (IPv4 and IPv6): 172.31.0.0/16 (65,536 addresses)</a:t>
            </a:r>
          </a:p>
          <a:p>
            <a:pPr lvl="1"/>
            <a:r>
              <a:rPr lang="en-US" dirty="0"/>
              <a:t>Subnet in each availability zone: e.g. 172.31.0.0/20 and 172.31.16.0/20</a:t>
            </a:r>
          </a:p>
          <a:p>
            <a:pPr lvl="1"/>
            <a:r>
              <a:rPr lang="en-US" dirty="0"/>
              <a:t>Internet Gateway </a:t>
            </a:r>
          </a:p>
          <a:p>
            <a:pPr lvl="1"/>
            <a:r>
              <a:rPr lang="en-US" dirty="0"/>
              <a:t>Main Route Table</a:t>
            </a:r>
          </a:p>
          <a:p>
            <a:pPr lvl="1"/>
            <a:r>
              <a:rPr lang="en-US" dirty="0"/>
              <a:t>Default Security Group</a:t>
            </a:r>
          </a:p>
          <a:p>
            <a:pPr lvl="1"/>
            <a:r>
              <a:rPr lang="en-US" dirty="0"/>
              <a:t>Default Network Access Control List (ACL)</a:t>
            </a:r>
          </a:p>
          <a:p>
            <a:pPr lvl="1"/>
            <a:r>
              <a:rPr lang="en-US" dirty="0"/>
              <a:t>Default DHCP settings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FDD990-1C19-9649-AC8A-09E677F07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650D01-9AEF-F04E-996F-9B6D12E03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79819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4D7F2-6A76-134B-95EA-51CA24803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7"/>
            <a:ext cx="9136006" cy="618420"/>
          </a:xfrm>
        </p:spPr>
        <p:txBody>
          <a:bodyPr>
            <a:normAutofit fontScale="90000"/>
          </a:bodyPr>
          <a:lstStyle/>
          <a:p>
            <a:r>
              <a:rPr lang="en-US" dirty="0"/>
              <a:t>AWS Default VPC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C1FA9-EF0A-7047-96E4-3469E5F85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pPr lvl="1"/>
            <a:endParaRPr lang="en-US" sz="1800"/>
          </a:p>
          <a:p>
            <a:pPr lvl="1"/>
            <a:endParaRPr lang="en-US" sz="1800"/>
          </a:p>
          <a:p>
            <a:endParaRPr lang="en-US" sz="18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FDD990-1C19-9649-AC8A-09E677F07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929" y="6356350"/>
            <a:ext cx="3651466" cy="365125"/>
          </a:xfrm>
        </p:spPr>
        <p:txBody>
          <a:bodyPr>
            <a:normAutofit/>
          </a:bodyPr>
          <a:lstStyle/>
          <a:p>
            <a:pPr algn="l"/>
            <a:r>
              <a:rPr lang="en-GB" dirty="0"/>
              <a:t>Courtesy AWS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650D01-9AEF-F04E-996F-9B6D12E03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53928" y="6356350"/>
            <a:ext cx="685800" cy="365125"/>
          </a:xfrm>
        </p:spPr>
        <p:txBody>
          <a:bodyPr>
            <a:normAutofit/>
          </a:bodyPr>
          <a:lstStyle/>
          <a:p>
            <a:pPr algn="l"/>
            <a:fld id="{05072F42-4DFA-4725-86F9-7594E4AB4EB5}" type="slidenum">
              <a:rPr lang="en-GB">
                <a:solidFill>
                  <a:srgbClr val="FFFFFF"/>
                </a:solidFill>
              </a:rPr>
              <a:pPr algn="l"/>
              <a:t>4</a:t>
            </a:fld>
            <a:endParaRPr lang="en-GB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9262DC-93E8-6A4E-A71A-C3238BFC0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131" y="629267"/>
            <a:ext cx="6820219" cy="5727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8926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4D7F2-6A76-134B-95EA-51CA24803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7"/>
            <a:ext cx="9136006" cy="618420"/>
          </a:xfrm>
        </p:spPr>
        <p:txBody>
          <a:bodyPr>
            <a:normAutofit fontScale="90000"/>
          </a:bodyPr>
          <a:lstStyle/>
          <a:p>
            <a:r>
              <a:rPr lang="en-US" dirty="0"/>
              <a:t>AWS Default VPC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C1FA9-EF0A-7047-96E4-3469E5F85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pPr lvl="1"/>
            <a:endParaRPr lang="en-US" sz="1800"/>
          </a:p>
          <a:p>
            <a:pPr lvl="1"/>
            <a:endParaRPr lang="en-US" sz="1800"/>
          </a:p>
          <a:p>
            <a:endParaRPr lang="en-US" sz="18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FDD990-1C19-9649-AC8A-09E677F07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929" y="6356350"/>
            <a:ext cx="3651466" cy="365125"/>
          </a:xfrm>
        </p:spPr>
        <p:txBody>
          <a:bodyPr>
            <a:normAutofit/>
          </a:bodyPr>
          <a:lstStyle/>
          <a:p>
            <a:pPr algn="l"/>
            <a:r>
              <a:rPr lang="en-GB" dirty="0"/>
              <a:t>Courtesy AWS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650D01-9AEF-F04E-996F-9B6D12E03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53928" y="6356350"/>
            <a:ext cx="685800" cy="365125"/>
          </a:xfrm>
        </p:spPr>
        <p:txBody>
          <a:bodyPr>
            <a:normAutofit/>
          </a:bodyPr>
          <a:lstStyle/>
          <a:p>
            <a:pPr algn="l"/>
            <a:fld id="{05072F42-4DFA-4725-86F9-7594E4AB4EB5}" type="slidenum">
              <a:rPr lang="en-GB">
                <a:solidFill>
                  <a:srgbClr val="FFFFFF"/>
                </a:solidFill>
              </a:rPr>
              <a:pPr algn="l"/>
              <a:t>15</a:t>
            </a:fld>
            <a:endParaRPr lang="en-GB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9262DC-93E8-6A4E-A71A-C3238BFC0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131" y="629267"/>
            <a:ext cx="6820219" cy="5727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774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9DDC1-DC08-9C41-B415-AB60C5C7E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DB0B3-F906-6C42-8950-949F3DD90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Attributes:</a:t>
            </a:r>
          </a:p>
          <a:p>
            <a:pPr lvl="1"/>
            <a:r>
              <a:rPr lang="en-US" dirty="0"/>
              <a:t>Name</a:t>
            </a:r>
          </a:p>
          <a:p>
            <a:pPr lvl="1"/>
            <a:r>
              <a:rPr lang="en-US" dirty="0"/>
              <a:t>VPC associated </a:t>
            </a:r>
          </a:p>
          <a:p>
            <a:pPr lvl="1"/>
            <a:r>
              <a:rPr lang="en-US" dirty="0"/>
              <a:t>Availability Zone</a:t>
            </a:r>
          </a:p>
          <a:p>
            <a:pPr lvl="1"/>
            <a:r>
              <a:rPr lang="en-US" dirty="0"/>
              <a:t>IPv4 CIDR block</a:t>
            </a:r>
          </a:p>
          <a:p>
            <a:pPr lvl="1"/>
            <a:r>
              <a:rPr lang="en-US" dirty="0"/>
              <a:t>IPv6 CIDR block (optional)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23D0E-1830-1747-836D-CBCF155FE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FFA464-1572-254B-B285-0ABB8E9B3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21465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9DDC1-DC08-9C41-B415-AB60C5C7E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DB0B3-F906-6C42-8950-949F3DD90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Security Groups can be associated with a VPC but they act at the instance level. </a:t>
            </a:r>
          </a:p>
          <a:p>
            <a:r>
              <a:rPr lang="en-US" dirty="0"/>
              <a:t>If a security group is not specified for an instance, it takes the one assigned to the VPC</a:t>
            </a:r>
          </a:p>
          <a:p>
            <a:r>
              <a:rPr lang="en-US" dirty="0"/>
              <a:t>ACLs act on a subnet and have different characteristics than a security group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23D0E-1830-1747-836D-CBCF155FE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FFA464-1572-254B-B285-0ABB8E9B3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14218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9DDC1-DC08-9C41-B415-AB60C5C7E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23D0E-1830-1747-836D-CBCF155FE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8224" y="6356350"/>
            <a:ext cx="9238004" cy="365125"/>
          </a:xfrm>
        </p:spPr>
        <p:txBody>
          <a:bodyPr/>
          <a:lstStyle/>
          <a:p>
            <a:r>
              <a:rPr lang="en-GB" dirty="0"/>
              <a:t>Source: AWS https://</a:t>
            </a:r>
            <a:r>
              <a:rPr lang="en-GB" dirty="0" err="1"/>
              <a:t>docs.aws.amazon.com</a:t>
            </a:r>
            <a:r>
              <a:rPr lang="en-GB" dirty="0"/>
              <a:t>/</a:t>
            </a:r>
            <a:r>
              <a:rPr lang="en-GB" dirty="0" err="1"/>
              <a:t>AmazonVPC</a:t>
            </a:r>
            <a:r>
              <a:rPr lang="en-GB" dirty="0"/>
              <a:t>/latest/</a:t>
            </a:r>
            <a:r>
              <a:rPr lang="en-GB" dirty="0" err="1"/>
              <a:t>UserGuide</a:t>
            </a:r>
            <a:r>
              <a:rPr lang="en-GB" dirty="0"/>
              <a:t>/</a:t>
            </a:r>
            <a:r>
              <a:rPr lang="en-GB" dirty="0" err="1"/>
              <a:t>VPC_Security.html#VPC_Security_Comparison</a:t>
            </a:r>
            <a:endParaRPr lang="en-GB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B2C9619-6CB3-2948-AE13-D51111AE2F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3888882"/>
              </p:ext>
            </p:extLst>
          </p:nvPr>
        </p:nvGraphicFramePr>
        <p:xfrm>
          <a:off x="838200" y="1690688"/>
          <a:ext cx="10515600" cy="3967955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3978141023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566196359"/>
                    </a:ext>
                  </a:extLst>
                </a:gridCol>
              </a:tblGrid>
              <a:tr h="442404">
                <a:tc>
                  <a:txBody>
                    <a:bodyPr/>
                    <a:lstStyle/>
                    <a:p>
                      <a:pPr algn="l" fontAlgn="t"/>
                      <a:r>
                        <a:rPr lang="en-AU" b="1" dirty="0">
                          <a:solidFill>
                            <a:srgbClr val="333333"/>
                          </a:solidFill>
                          <a:effectLst/>
                        </a:rPr>
                        <a:t>Security Group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00C5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05B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0620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07D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AU" b="1">
                          <a:solidFill>
                            <a:srgbClr val="333333"/>
                          </a:solidFill>
                          <a:effectLst/>
                        </a:rPr>
                        <a:t>Network ACL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205B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F1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BF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9494788"/>
                  </a:ext>
                </a:extLst>
              </a:tr>
              <a:tr h="442404"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Operates at the instance level (first layer of defense)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C01D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0B6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07D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18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Operates at the subnet level (second layer of defense)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F0B6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0BF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83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498502"/>
                  </a:ext>
                </a:extLst>
              </a:tr>
              <a:tr h="442404"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Supports allow rules only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C083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2A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18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AC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Supports allow rules and deny rules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D02A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83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0F5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6160434"/>
                  </a:ext>
                </a:extLst>
              </a:tr>
              <a:tr h="770787"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Is stateful: Return traffic is automatically allowed, regardless of any rules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20D6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AC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AC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34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Is stateless: Return traffic must be explicitly allowed by rules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A0AC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0F5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0BA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926101"/>
                  </a:ext>
                </a:extLst>
              </a:tr>
              <a:tr h="770787"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We evaluate all rules before deciding whether to allow traffic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00B0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808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034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A7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We process rules in number order when deciding whether to allow traffic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808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0BA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0DB4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203675"/>
                  </a:ext>
                </a:extLst>
              </a:tr>
              <a:tr h="1099169"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Applies to an instance only if someone specifies the security group when launching the instance, or associates the security group with the instance later on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4071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F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0A7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AU" dirty="0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Automatically applies to all instances in the subnets it's associated with (backup layer of </a:t>
                      </a:r>
                      <a:r>
                        <a:rPr lang="en-AU" dirty="0" err="1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defense</a:t>
                      </a:r>
                      <a:r>
                        <a:rPr lang="en-AU" dirty="0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, so you don't have to rely on someone specifying the security group)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000F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0DB4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90567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174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56189E5-8A3E-4CFD-B71B-CCD0F8495E5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96367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95D989-81FA-4BAD-9AD5-E46CEDA91B3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854B5C-77A8-6844-B998-500489F0B8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386" y="643467"/>
            <a:ext cx="5196725" cy="55710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29DDC1-DC08-9C41-B415-AB60C5C7E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120285"/>
            <a:ext cx="3348227" cy="2809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bg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Security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23D0E-1830-1747-836D-CBCF155FE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97760" y="6356350"/>
            <a:ext cx="625077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9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Source: AWS https://docs.aws.amazon.com/AmazonVPC/latest/UserGuide/VPC_Security.html#VPC_Security_Comparison</a:t>
            </a:r>
          </a:p>
        </p:txBody>
      </p:sp>
    </p:spTree>
    <p:extLst>
      <p:ext uri="{BB962C8B-B14F-4D97-AF65-F5344CB8AC3E}">
        <p14:creationId xmlns:p14="http://schemas.microsoft.com/office/powerpoint/2010/main" val="9969851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Creating cloud resources requires some knowledge of networks</a:t>
            </a:r>
          </a:p>
          <a:p>
            <a:r>
              <a:rPr lang="en-US" dirty="0"/>
              <a:t>Major focus is on TCP/IP (UDP not so much) as this is the basis for HTTP(S)/TLS</a:t>
            </a:r>
          </a:p>
          <a:p>
            <a:r>
              <a:rPr lang="en-US" dirty="0"/>
              <a:t>Focus on IPv4 addressing rather than IPv6 as the latter still not significantly supported (in Australia)</a:t>
            </a:r>
          </a:p>
          <a:p>
            <a:r>
              <a:rPr lang="en-US" dirty="0"/>
              <a:t>Need a basic understanding of concepts like:</a:t>
            </a:r>
          </a:p>
          <a:p>
            <a:pPr lvl="1"/>
            <a:r>
              <a:rPr lang="en-US" dirty="0"/>
              <a:t>Routing</a:t>
            </a:r>
          </a:p>
          <a:p>
            <a:pPr lvl="1"/>
            <a:r>
              <a:rPr lang="en-US" dirty="0"/>
              <a:t>Private and public networks</a:t>
            </a:r>
          </a:p>
          <a:p>
            <a:pPr lvl="1"/>
            <a:r>
              <a:rPr lang="en-US" dirty="0"/>
              <a:t>Network latency and throughput</a:t>
            </a:r>
          </a:p>
        </p:txBody>
      </p:sp>
    </p:spTree>
    <p:extLst>
      <p:ext uri="{BB962C8B-B14F-4D97-AF65-F5344CB8AC3E}">
        <p14:creationId xmlns:p14="http://schemas.microsoft.com/office/powerpoint/2010/main" val="1550977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E663B-AE88-4642-89CD-5F0CCCAC6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a NAT Gateway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44AE6-11CA-AE4E-8D62-F12A3D8CA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create a private network</a:t>
            </a:r>
          </a:p>
          <a:p>
            <a:r>
              <a:rPr lang="en-US" dirty="0"/>
              <a:t>Remember that there are multiple ways to isolate instances</a:t>
            </a:r>
          </a:p>
          <a:p>
            <a:pPr lvl="1"/>
            <a:r>
              <a:rPr lang="en-US" dirty="0"/>
              <a:t>Through security groups and ACLs</a:t>
            </a:r>
          </a:p>
          <a:p>
            <a:pPr lvl="1"/>
            <a:r>
              <a:rPr lang="en-US" dirty="0"/>
              <a:t>Putting instances behind a load balancer</a:t>
            </a:r>
          </a:p>
          <a:p>
            <a:r>
              <a:rPr lang="en-US" dirty="0"/>
              <a:t>NAT Gateway needs to be part of a public network</a:t>
            </a:r>
          </a:p>
          <a:p>
            <a:r>
              <a:rPr lang="en-US" dirty="0"/>
              <a:t>Private subnet has a custom route table that points all default traffic to the NAT Gateway</a:t>
            </a:r>
          </a:p>
          <a:p>
            <a:r>
              <a:rPr lang="en-US" dirty="0"/>
              <a:t>NAT Gateways can not be configured to map ports for inbound traffic (unlike home NAT routers)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198512-3D76-484F-99B7-E64A87A88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03F8CE-DC22-5A4A-9971-F93D27A20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76884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4B1031BB-5E2C-1A47-9555-654AB10F07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74693" y="429302"/>
            <a:ext cx="7742488" cy="58645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1EC82-FDC3-574C-A293-31ACB637D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Configuring a NAT Gateway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D0342-B236-BB48-BEB2-9FAA9C3AF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6613" y="6356350"/>
            <a:ext cx="703217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Source: AWS </a:t>
            </a:r>
          </a:p>
        </p:txBody>
      </p:sp>
    </p:spTree>
    <p:extLst>
      <p:ext uri="{BB962C8B-B14F-4D97-AF65-F5344CB8AC3E}">
        <p14:creationId xmlns:p14="http://schemas.microsoft.com/office/powerpoint/2010/main" val="17489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115" y="326756"/>
            <a:ext cx="10923813" cy="822116"/>
          </a:xfrm>
        </p:spPr>
        <p:txBody>
          <a:bodyPr>
            <a:normAutofit/>
          </a:bodyPr>
          <a:lstStyle/>
          <a:p>
            <a:r>
              <a:rPr lang="en-US" sz="2800" dirty="0"/>
              <a:t>TCP/IP Addressing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F590D-1EE3-4679-BAB2-47D8C4772F51}" type="slidenum">
              <a:rPr lang="en-GB" smtClean="0"/>
              <a:pPr/>
              <a:t>3</a:t>
            </a:fld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1115" y="1148872"/>
            <a:ext cx="10605407" cy="5015130"/>
          </a:xfrm>
        </p:spPr>
        <p:txBody>
          <a:bodyPr>
            <a:normAutofit/>
          </a:bodyPr>
          <a:lstStyle/>
          <a:p>
            <a:r>
              <a:rPr lang="en-AU" dirty="0"/>
              <a:t>IPv4 (where IP is used it implies IPv4) address is made up of 4 bytes and represented as: </a:t>
            </a:r>
          </a:p>
          <a:p>
            <a:pPr lvl="1"/>
            <a:r>
              <a:rPr lang="en-AU" dirty="0" err="1"/>
              <a:t>nnn.nnn.nnn.nnn</a:t>
            </a:r>
            <a:endParaRPr lang="en-AU" dirty="0"/>
          </a:p>
          <a:p>
            <a:pPr lvl="1"/>
            <a:r>
              <a:rPr lang="en-AU" dirty="0"/>
              <a:t>130.95.172.57 (</a:t>
            </a:r>
            <a:r>
              <a:rPr lang="en-AU" dirty="0">
                <a:hlinkClick r:id="rId3"/>
              </a:rPr>
              <a:t>www.csse.uwa.edu.au</a:t>
            </a:r>
            <a:r>
              <a:rPr lang="en-AU" dirty="0"/>
              <a:t>)</a:t>
            </a:r>
          </a:p>
          <a:p>
            <a:r>
              <a:rPr lang="en-AU" dirty="0"/>
              <a:t>Translation between name and IP address done by Domain Name System (DNS)</a:t>
            </a:r>
            <a:endParaRPr lang="en-US" dirty="0"/>
          </a:p>
          <a:p>
            <a:r>
              <a:rPr lang="en-US" dirty="0"/>
              <a:t>Specific ranges of IP addresses reserved as </a:t>
            </a:r>
            <a:r>
              <a:rPr lang="en-US" b="1" i="1" dirty="0"/>
              <a:t>Private Addresses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9807992"/>
              </p:ext>
            </p:extLst>
          </p:nvPr>
        </p:nvGraphicFramePr>
        <p:xfrm>
          <a:off x="2468330" y="4285498"/>
          <a:ext cx="6945548" cy="225341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96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155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622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84681"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RFC1918 name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IP address range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Number of addresses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solidFill>
                            <a:schemeClr val="bg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Largest</a:t>
                      </a:r>
                      <a:r>
                        <a:rPr lang="en-GB" sz="1000" b="0" i="0" u="none" dirty="0">
                          <a:solidFill>
                            <a:schemeClr val="bg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 CIDR b</a:t>
                      </a:r>
                      <a:r>
                        <a:rPr lang="en-GB" sz="1000" b="0" dirty="0">
                          <a:solidFill>
                            <a:schemeClr val="bg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lock (subnet mask)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9894"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24-bit block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10.0.0.0 – 10.255.255.255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16,777,216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10.0.0.0/8 (255.0.0.0)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7472"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20-bit block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172.16.0.0 – 172.31.255.255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1,048,576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172.16.0.0/12 (255.240.0.0)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2532"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16-bit block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192.168.0.0 – 192.168.255.255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65,536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192.168.0.0/16 (255.255.0.0)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8835"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Carrier-Grade NAT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mr-IN" sz="1000" b="0" i="0" kern="1200" dirty="0">
                          <a:solidFill>
                            <a:schemeClr val="dk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100.64.0.0</a:t>
                      </a:r>
                      <a:r>
                        <a:rPr lang="en-US" sz="1000" b="0" i="0" kern="1200" dirty="0">
                          <a:solidFill>
                            <a:schemeClr val="dk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 </a:t>
                      </a:r>
                      <a:r>
                        <a:rPr lang="mr-IN" sz="1000" b="0" i="0" kern="1200" dirty="0">
                          <a:solidFill>
                            <a:schemeClr val="dk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–</a:t>
                      </a:r>
                      <a:r>
                        <a:rPr lang="en-US" sz="1000" b="0" i="0" kern="1200" dirty="0">
                          <a:solidFill>
                            <a:schemeClr val="dk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 100.127.255.255</a:t>
                      </a:r>
                      <a:endParaRPr lang="en-GB" sz="1000" b="0" dirty="0">
                        <a:effectLst/>
                        <a:latin typeface="Century Gothic" charset="0"/>
                        <a:ea typeface="Century Gothic" charset="0"/>
                        <a:cs typeface="Century Gothic" charset="0"/>
                      </a:endParaRP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4,194,304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mr-IN" sz="1000" b="0" i="0" kern="1200" dirty="0">
                          <a:solidFill>
                            <a:schemeClr val="dk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100.64.0.0/10</a:t>
                      </a:r>
                      <a:r>
                        <a:rPr lang="en-US" sz="1000" b="0" i="0" kern="1200" dirty="0">
                          <a:solidFill>
                            <a:schemeClr val="dk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 (255.192.0.0)</a:t>
                      </a:r>
                      <a:endParaRPr lang="en-GB" sz="1000" b="0" dirty="0">
                        <a:effectLst/>
                        <a:latin typeface="Century Gothic" charset="0"/>
                        <a:ea typeface="Century Gothic" charset="0"/>
                        <a:cs typeface="Century Gothic" charset="0"/>
                      </a:endParaRP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182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31870-E52E-EB49-9B2E-542CF6458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Networks and Hosts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9712D-45BE-6B4B-B49D-164298B3F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9072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To route a TCP/IP packet on the Internet, need to know its destination</a:t>
            </a:r>
          </a:p>
          <a:p>
            <a:r>
              <a:rPr lang="en-US" dirty="0"/>
              <a:t>Determined by its network address and host address on that network</a:t>
            </a:r>
          </a:p>
          <a:p>
            <a:r>
              <a:rPr lang="en-US" dirty="0"/>
              <a:t>Configuration of network interface is done with an IP address and Subnet mask</a:t>
            </a:r>
          </a:p>
          <a:p>
            <a:pPr lvl="1"/>
            <a:r>
              <a:rPr lang="en-AU" dirty="0"/>
              <a:t>130.95.172.57 with Mask 255.255.255.0 </a:t>
            </a:r>
          </a:p>
          <a:p>
            <a:pPr lvl="1"/>
            <a:r>
              <a:rPr lang="en-AU" dirty="0"/>
              <a:t>Network address is 130.95.172.57 AND 255.255.255.0 </a:t>
            </a:r>
            <a:r>
              <a:rPr lang="en-AU" dirty="0">
                <a:sym typeface="Wingdings" pitchFamily="2" charset="2"/>
              </a:rPr>
              <a:t> 130.95.172.0</a:t>
            </a:r>
          </a:p>
          <a:p>
            <a:pPr lvl="1"/>
            <a:r>
              <a:rPr lang="en-AU" dirty="0">
                <a:sym typeface="Wingdings" pitchFamily="2" charset="2"/>
              </a:rPr>
              <a:t>Host address is </a:t>
            </a:r>
            <a:r>
              <a:rPr lang="en-AU" dirty="0"/>
              <a:t>130.95.172.57 AND complement of 255.255.255.0</a:t>
            </a:r>
          </a:p>
          <a:p>
            <a:pPr lvl="2"/>
            <a:r>
              <a:rPr lang="en-AU" dirty="0"/>
              <a:t>130.95.172.57 AND 0.0.0.255 </a:t>
            </a:r>
            <a:r>
              <a:rPr lang="en-AU" dirty="0">
                <a:sym typeface="Wingdings" pitchFamily="2" charset="2"/>
              </a:rPr>
              <a:t> 0.0.0.57</a:t>
            </a:r>
          </a:p>
          <a:p>
            <a:r>
              <a:rPr lang="en-AU" dirty="0">
                <a:sym typeface="Wingdings" pitchFamily="2" charset="2"/>
              </a:rPr>
              <a:t>Network addressing is done using Classless Inter-Domain Routing (CIDR)</a:t>
            </a:r>
          </a:p>
          <a:p>
            <a:r>
              <a:rPr lang="en-AU" dirty="0">
                <a:sym typeface="Wingdings" pitchFamily="2" charset="2"/>
              </a:rPr>
              <a:t>Special addresses: First address is </a:t>
            </a:r>
            <a:r>
              <a:rPr lang="en-AU" b="1" dirty="0">
                <a:sym typeface="Wingdings" pitchFamily="2" charset="2"/>
              </a:rPr>
              <a:t>network address</a:t>
            </a:r>
            <a:r>
              <a:rPr lang="en-AU" dirty="0">
                <a:sym typeface="Wingdings" pitchFamily="2" charset="2"/>
              </a:rPr>
              <a:t>, Last address is </a:t>
            </a:r>
            <a:r>
              <a:rPr lang="en-AU" b="1" dirty="0">
                <a:sym typeface="Wingdings" pitchFamily="2" charset="2"/>
              </a:rPr>
              <a:t>broadcast (all hosts) address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580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5222" y="165336"/>
            <a:ext cx="7301345" cy="1280890"/>
          </a:xfrm>
        </p:spPr>
        <p:txBody>
          <a:bodyPr>
            <a:normAutofit/>
          </a:bodyPr>
          <a:lstStyle/>
          <a:p>
            <a:r>
              <a:rPr lang="en-US" sz="2800" dirty="0"/>
              <a:t>CIDR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5222" y="1446226"/>
            <a:ext cx="10398578" cy="4867025"/>
          </a:xfrm>
        </p:spPr>
        <p:txBody>
          <a:bodyPr>
            <a:normAutofit/>
          </a:bodyPr>
          <a:lstStyle/>
          <a:p>
            <a:r>
              <a:rPr lang="en-US" dirty="0"/>
              <a:t>CIDR allows us to subnet IP addresses for:</a:t>
            </a:r>
          </a:p>
          <a:p>
            <a:pPr lvl="1"/>
            <a:r>
              <a:rPr lang="en-US" dirty="0"/>
              <a:t>performance</a:t>
            </a:r>
          </a:p>
          <a:p>
            <a:pPr lvl="1"/>
            <a:r>
              <a:rPr lang="en-US" dirty="0"/>
              <a:t>administration e.g. An </a:t>
            </a:r>
            <a:r>
              <a:rPr lang="en-US" dirty="0" err="1"/>
              <a:t>organisation</a:t>
            </a:r>
            <a:r>
              <a:rPr lang="en-US" dirty="0"/>
              <a:t> is given a subnet:</a:t>
            </a:r>
          </a:p>
          <a:p>
            <a:pPr lvl="2"/>
            <a:r>
              <a:rPr lang="pt-BR" dirty="0"/>
              <a:t>130.95.141.192 </a:t>
            </a:r>
            <a:r>
              <a:rPr lang="pt-BR" dirty="0" err="1"/>
              <a:t>Netmask</a:t>
            </a:r>
            <a:r>
              <a:rPr lang="pt-BR" dirty="0"/>
              <a:t>: 255.255.255.192 </a:t>
            </a:r>
          </a:p>
          <a:p>
            <a:pPr lvl="2"/>
            <a:r>
              <a:rPr lang="pt-BR" dirty="0"/>
              <a:t>192 </a:t>
            </a:r>
            <a:r>
              <a:rPr lang="pt-BR" dirty="0" err="1"/>
              <a:t>is</a:t>
            </a:r>
            <a:r>
              <a:rPr lang="pt-BR" dirty="0"/>
              <a:t> 1100 0000</a:t>
            </a:r>
          </a:p>
          <a:p>
            <a:pPr lvl="2"/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works</a:t>
            </a:r>
            <a:r>
              <a:rPr lang="pt-BR" dirty="0"/>
              <a:t> out as 130.95.141.192/26 = 64 hosts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292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5222" y="165336"/>
            <a:ext cx="7301345" cy="1280890"/>
          </a:xfrm>
        </p:spPr>
        <p:txBody>
          <a:bodyPr>
            <a:normAutofit/>
          </a:bodyPr>
          <a:lstStyle/>
          <a:p>
            <a:r>
              <a:rPr lang="en-US" sz="2800" dirty="0"/>
              <a:t>CIDR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5222" y="1446226"/>
            <a:ext cx="10398578" cy="4867025"/>
          </a:xfrm>
        </p:spPr>
        <p:txBody>
          <a:bodyPr>
            <a:normAutofit/>
          </a:bodyPr>
          <a:lstStyle/>
          <a:p>
            <a:pPr lvl="1"/>
            <a:r>
              <a:rPr lang="hr-HR" dirty="0"/>
              <a:t>A: 172.16.17.30/20 </a:t>
            </a:r>
          </a:p>
          <a:p>
            <a:pPr lvl="1"/>
            <a:r>
              <a:rPr lang="hr-HR" dirty="0"/>
              <a:t>B: 172.16.28.15/20</a:t>
            </a:r>
            <a:endParaRPr lang="en-US" dirty="0"/>
          </a:p>
          <a:p>
            <a:pPr lvl="1"/>
            <a:r>
              <a:rPr lang="en-US" dirty="0"/>
              <a:t>Are they on the same subnet? </a:t>
            </a:r>
          </a:p>
          <a:p>
            <a:pPr lvl="2"/>
            <a:r>
              <a:rPr lang="en-US" dirty="0"/>
              <a:t>First address is done using a bitwise AND on the address and subnet mask</a:t>
            </a:r>
          </a:p>
          <a:p>
            <a:pPr marL="914400" lvl="2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172.16.17.30 - 	10101100.00010000.00010001.00011110 </a:t>
            </a:r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255.255.240.0 - 	11111111.11111111.11110000.00000000 </a:t>
            </a:r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		-----------------|AND|------------- </a:t>
            </a:r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subnet = 	10101100.00010000.00010000.00000000 = </a:t>
            </a:r>
            <a:r>
              <a:rPr lang="en-US" sz="1100" b="1" dirty="0">
                <a:latin typeface="Courier" charset="0"/>
                <a:ea typeface="Courier" charset="0"/>
                <a:cs typeface="Courier" charset="0"/>
              </a:rPr>
              <a:t>172.16.16.0</a:t>
            </a:r>
          </a:p>
          <a:p>
            <a:pPr marL="457200" lvl="1" indent="0">
              <a:buNone/>
            </a:pPr>
            <a:endParaRPr lang="en-US" sz="1100" dirty="0">
              <a:latin typeface="Courier" charset="0"/>
              <a:ea typeface="Courier" charset="0"/>
              <a:cs typeface="Courier" charset="0"/>
            </a:endParaRPr>
          </a:p>
          <a:p>
            <a:pPr lvl="2"/>
            <a:r>
              <a:rPr lang="en-US" dirty="0"/>
              <a:t>Last address is done using a bitwise OR on the address and the complement of the  mask</a:t>
            </a:r>
          </a:p>
          <a:p>
            <a:pPr marL="914400" lvl="2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172.16.17.30 - 	10101100.00010000.00010001.00011110 </a:t>
            </a:r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255.255.240.0 - 	00000000.00000000.00001111.11111111 </a:t>
            </a:r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		-----------------|OR|-------------- </a:t>
            </a:r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subnet = 	10101100.00010000.00011111.11111111 = </a:t>
            </a:r>
            <a:r>
              <a:rPr lang="en-US" sz="1100" b="1" dirty="0">
                <a:latin typeface="Courier" charset="0"/>
                <a:ea typeface="Courier" charset="0"/>
                <a:cs typeface="Courier" charset="0"/>
              </a:rPr>
              <a:t>172.16.32.255</a:t>
            </a:r>
          </a:p>
          <a:p>
            <a:pPr marL="457200" lvl="1" indent="0">
              <a:buNone/>
            </a:pPr>
            <a:endParaRPr lang="en-US" sz="1100" dirty="0">
              <a:latin typeface="Courier" charset="0"/>
              <a:ea typeface="Courier" charset="0"/>
              <a:cs typeface="Courier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661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9052" y="395510"/>
            <a:ext cx="7301345" cy="485107"/>
          </a:xfrm>
        </p:spPr>
        <p:txBody>
          <a:bodyPr>
            <a:normAutofit/>
          </a:bodyPr>
          <a:lstStyle/>
          <a:p>
            <a:r>
              <a:rPr lang="en-US" sz="2800" dirty="0"/>
              <a:t>Classless Inter-Domain Routing (CIDR)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F590D-1EE3-4679-BAB2-47D8C4772F51}" type="slidenum">
              <a:rPr lang="en-GB" smtClean="0"/>
              <a:pPr/>
              <a:t>7</a:t>
            </a:fld>
            <a:endParaRPr lang="en-GB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2618632"/>
              </p:ext>
            </p:extLst>
          </p:nvPr>
        </p:nvGraphicFramePr>
        <p:xfrm>
          <a:off x="2481942" y="955221"/>
          <a:ext cx="7633608" cy="561092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135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27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68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64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4396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 dirty="0">
                          <a:effectLst/>
                          <a:latin typeface="+mn-lt"/>
                          <a:ea typeface="+mn-ea"/>
                          <a:cs typeface="+mn-cs"/>
                        </a:rPr>
                        <a:t>Addresses</a:t>
                      </a:r>
                      <a:endParaRPr lang="en-GB" sz="1200" dirty="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bits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prefix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class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 dirty="0">
                          <a:effectLst/>
                          <a:latin typeface="+mn-lt"/>
                          <a:ea typeface="+mn-ea"/>
                          <a:cs typeface="+mn-cs"/>
                        </a:rPr>
                        <a:t>Sub</a:t>
                      </a:r>
                      <a:r>
                        <a:rPr lang="en-GB" sz="1050" baseline="0" dirty="0">
                          <a:effectLst/>
                          <a:latin typeface="+mn-lt"/>
                          <a:ea typeface="+mn-ea"/>
                          <a:cs typeface="+mn-cs"/>
                        </a:rPr>
                        <a:t>net Mask</a:t>
                      </a:r>
                      <a:endParaRPr lang="en-GB" sz="1200" dirty="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/32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-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255.255.255.255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 dirty="0">
                          <a:effectLst/>
                        </a:rPr>
                        <a:t>/31 </a:t>
                      </a:r>
                      <a:endParaRPr lang="en-GB" sz="1200" dirty="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-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255.255.255.254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4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/30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-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255.255.255.252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8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3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/29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-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255.255.255.248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16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4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/28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-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255.255.255.240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512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9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/23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2C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255.255.254.0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1K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/22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4C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255.255.252.0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 dirty="0">
                          <a:effectLst/>
                        </a:rPr>
                        <a:t>.. </a:t>
                      </a:r>
                      <a:endParaRPr lang="en-GB" sz="1200" dirty="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64K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16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/16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1B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128K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17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/15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2B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255.254.0.0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256K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18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/14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4B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255.252.0.0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512K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19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/13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8B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255.248.0.0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1M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/12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16B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255.240.0.0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2M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21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/11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32B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255.224.0.0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4M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/10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64B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255.192.0.0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128M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27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/5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8A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248.0.0.0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256M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28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/4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16A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240.0.0.0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512M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29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/3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32A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224.0.0.0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1024M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30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64A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 dirty="0">
                          <a:effectLst/>
                        </a:rPr>
                        <a:t>192.0.0.0 </a:t>
                      </a:r>
                      <a:endParaRPr lang="en-GB" sz="1200" dirty="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4015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E31CB-7334-694D-A2AA-1248BA843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Routing in IPv4</a:t>
            </a:r>
          </a:p>
        </p:txBody>
      </p:sp>
      <p:sp>
        <p:nvSpPr>
          <p:cNvPr id="36867" name="Content Placeholder 2">
            <a:extLst>
              <a:ext uri="{FF2B5EF4-FFF2-40B4-BE49-F238E27FC236}">
                <a16:creationId xmlns:a16="http://schemas.microsoft.com/office/drawing/2014/main" id="{5A71D5C3-DA39-4C4E-A89F-A78EE1773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A router has two addresses</a:t>
            </a:r>
          </a:p>
          <a:p>
            <a:pPr lvl="1"/>
            <a:r>
              <a:rPr lang="en-US" altLang="en-US" dirty="0"/>
              <a:t>An address through which the device inside of the router can be accessed. </a:t>
            </a:r>
          </a:p>
          <a:p>
            <a:pPr lvl="1"/>
            <a:r>
              <a:rPr lang="en-US" altLang="en-US" dirty="0"/>
              <a:t>Another address belongs to the granted block (subnetwork).</a:t>
            </a:r>
          </a:p>
          <a:p>
            <a:pPr lvl="1"/>
            <a:endParaRPr lang="en-US" altLang="en-US" dirty="0"/>
          </a:p>
          <a:p>
            <a:pPr lvl="1"/>
            <a:endParaRPr lang="en-US" altLang="en-US" dirty="0"/>
          </a:p>
        </p:txBody>
      </p:sp>
      <p:grpSp>
        <p:nvGrpSpPr>
          <p:cNvPr id="36869" name="Group 14">
            <a:extLst>
              <a:ext uri="{FF2B5EF4-FFF2-40B4-BE49-F238E27FC236}">
                <a16:creationId xmlns:a16="http://schemas.microsoft.com/office/drawing/2014/main" id="{F9B58994-A3CB-E741-ADA8-812BEC5824A1}"/>
              </a:ext>
            </a:extLst>
          </p:cNvPr>
          <p:cNvGrpSpPr>
            <a:grpSpLocks/>
          </p:cNvGrpSpPr>
          <p:nvPr/>
        </p:nvGrpSpPr>
        <p:grpSpPr bwMode="auto">
          <a:xfrm>
            <a:off x="1658596" y="4275033"/>
            <a:ext cx="7854785" cy="1510470"/>
            <a:chOff x="1143000" y="4343400"/>
            <a:chExt cx="7855242" cy="1510470"/>
          </a:xfrm>
        </p:grpSpPr>
        <p:pic>
          <p:nvPicPr>
            <p:cNvPr id="36870" name="Picture 3">
              <a:extLst>
                <a:ext uri="{FF2B5EF4-FFF2-40B4-BE49-F238E27FC236}">
                  <a16:creationId xmlns:a16="http://schemas.microsoft.com/office/drawing/2014/main" id="{2C7FC342-4C88-F749-8633-9B1E30C9BF2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19599" y="4800600"/>
              <a:ext cx="1588024" cy="8761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7220" name="Cloud">
              <a:extLst>
                <a:ext uri="{FF2B5EF4-FFF2-40B4-BE49-F238E27FC236}">
                  <a16:creationId xmlns:a16="http://schemas.microsoft.com/office/drawing/2014/main" id="{BF2C0F01-1856-2640-B513-EEEB084F7EE2}"/>
                </a:ext>
              </a:extLst>
            </p:cNvPr>
            <p:cNvSpPr>
              <a:spLocks noChangeAspect="1" noEditPoints="1" noChangeArrowheads="1"/>
            </p:cNvSpPr>
            <p:nvPr/>
          </p:nvSpPr>
          <p:spPr bwMode="auto">
            <a:xfrm>
              <a:off x="1143000" y="4343400"/>
              <a:ext cx="2253599" cy="1510470"/>
            </a:xfrm>
            <a:custGeom>
              <a:avLst/>
              <a:gdLst>
                <a:gd name="T0" fmla="*/ 67 w 21600"/>
                <a:gd name="T1" fmla="*/ 10800 h 21600"/>
                <a:gd name="T2" fmla="*/ 10800 w 21600"/>
                <a:gd name="T3" fmla="*/ 21577 h 21600"/>
                <a:gd name="T4" fmla="*/ 21582 w 21600"/>
                <a:gd name="T5" fmla="*/ 10800 h 21600"/>
                <a:gd name="T6" fmla="*/ 10800 w 21600"/>
                <a:gd name="T7" fmla="*/ 1235 h 21600"/>
                <a:gd name="T8" fmla="*/ 2977 w 21600"/>
                <a:gd name="T9" fmla="*/ 3262 h 21600"/>
                <a:gd name="T10" fmla="*/ 17087 w 21600"/>
                <a:gd name="T11" fmla="*/ 173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 extrusionOk="0">
                  <a:moveTo>
                    <a:pt x="1949" y="7180"/>
                  </a:moveTo>
                  <a:cubicBezTo>
                    <a:pt x="841" y="7336"/>
                    <a:pt x="0" y="8613"/>
                    <a:pt x="0" y="10137"/>
                  </a:cubicBezTo>
                  <a:cubicBezTo>
                    <a:pt x="-1" y="11192"/>
                    <a:pt x="409" y="12169"/>
                    <a:pt x="1074" y="12702"/>
                  </a:cubicBezTo>
                  <a:lnTo>
                    <a:pt x="1063" y="12668"/>
                  </a:lnTo>
                  <a:cubicBezTo>
                    <a:pt x="685" y="13217"/>
                    <a:pt x="475" y="13940"/>
                    <a:pt x="475" y="14690"/>
                  </a:cubicBezTo>
                  <a:cubicBezTo>
                    <a:pt x="475" y="16325"/>
                    <a:pt x="1451" y="17650"/>
                    <a:pt x="2655" y="17650"/>
                  </a:cubicBezTo>
                  <a:cubicBezTo>
                    <a:pt x="2739" y="17650"/>
                    <a:pt x="2824" y="17643"/>
                    <a:pt x="2909" y="17629"/>
                  </a:cubicBezTo>
                  <a:lnTo>
                    <a:pt x="2897" y="17649"/>
                  </a:lnTo>
                  <a:cubicBezTo>
                    <a:pt x="3585" y="19288"/>
                    <a:pt x="4863" y="20300"/>
                    <a:pt x="6247" y="20300"/>
                  </a:cubicBezTo>
                  <a:cubicBezTo>
                    <a:pt x="6947" y="20299"/>
                    <a:pt x="7635" y="20039"/>
                    <a:pt x="8235" y="19546"/>
                  </a:cubicBezTo>
                  <a:lnTo>
                    <a:pt x="8229" y="19550"/>
                  </a:lnTo>
                  <a:cubicBezTo>
                    <a:pt x="8855" y="20829"/>
                    <a:pt x="9908" y="21597"/>
                    <a:pt x="11036" y="21597"/>
                  </a:cubicBezTo>
                  <a:cubicBezTo>
                    <a:pt x="12523" y="21596"/>
                    <a:pt x="13836" y="20267"/>
                    <a:pt x="14267" y="18324"/>
                  </a:cubicBezTo>
                  <a:lnTo>
                    <a:pt x="14270" y="18350"/>
                  </a:lnTo>
                  <a:cubicBezTo>
                    <a:pt x="14730" y="18740"/>
                    <a:pt x="15260" y="18947"/>
                    <a:pt x="15802" y="18947"/>
                  </a:cubicBezTo>
                  <a:cubicBezTo>
                    <a:pt x="17390" y="18946"/>
                    <a:pt x="18682" y="17205"/>
                    <a:pt x="18694" y="15045"/>
                  </a:cubicBezTo>
                  <a:lnTo>
                    <a:pt x="18689" y="15035"/>
                  </a:lnTo>
                  <a:cubicBezTo>
                    <a:pt x="20357" y="14710"/>
                    <a:pt x="21597" y="12765"/>
                    <a:pt x="21597" y="10472"/>
                  </a:cubicBezTo>
                  <a:cubicBezTo>
                    <a:pt x="21597" y="9456"/>
                    <a:pt x="21350" y="8469"/>
                    <a:pt x="20896" y="7663"/>
                  </a:cubicBezTo>
                  <a:lnTo>
                    <a:pt x="20889" y="7661"/>
                  </a:lnTo>
                  <a:cubicBezTo>
                    <a:pt x="21031" y="7208"/>
                    <a:pt x="21105" y="6721"/>
                    <a:pt x="21105" y="6228"/>
                  </a:cubicBezTo>
                  <a:cubicBezTo>
                    <a:pt x="21105" y="4588"/>
                    <a:pt x="20299" y="3150"/>
                    <a:pt x="19139" y="2719"/>
                  </a:cubicBezTo>
                  <a:lnTo>
                    <a:pt x="19148" y="2712"/>
                  </a:lnTo>
                  <a:cubicBezTo>
                    <a:pt x="18940" y="1142"/>
                    <a:pt x="17933" y="0"/>
                    <a:pt x="16758" y="0"/>
                  </a:cubicBezTo>
                  <a:cubicBezTo>
                    <a:pt x="16044" y="-1"/>
                    <a:pt x="15367" y="426"/>
                    <a:pt x="14905" y="1165"/>
                  </a:cubicBezTo>
                  <a:lnTo>
                    <a:pt x="14909" y="1170"/>
                  </a:lnTo>
                  <a:cubicBezTo>
                    <a:pt x="14497" y="432"/>
                    <a:pt x="13855" y="0"/>
                    <a:pt x="13174" y="0"/>
                  </a:cubicBezTo>
                  <a:cubicBezTo>
                    <a:pt x="12347" y="-1"/>
                    <a:pt x="11590" y="637"/>
                    <a:pt x="11221" y="1645"/>
                  </a:cubicBezTo>
                  <a:lnTo>
                    <a:pt x="11229" y="1694"/>
                  </a:lnTo>
                  <a:cubicBezTo>
                    <a:pt x="10730" y="1024"/>
                    <a:pt x="10058" y="650"/>
                    <a:pt x="9358" y="650"/>
                  </a:cubicBezTo>
                  <a:cubicBezTo>
                    <a:pt x="8372" y="649"/>
                    <a:pt x="7466" y="1391"/>
                    <a:pt x="7003" y="2578"/>
                  </a:cubicBezTo>
                  <a:lnTo>
                    <a:pt x="6995" y="2602"/>
                  </a:lnTo>
                  <a:cubicBezTo>
                    <a:pt x="6477" y="2189"/>
                    <a:pt x="5888" y="1972"/>
                    <a:pt x="5288" y="1972"/>
                  </a:cubicBezTo>
                  <a:cubicBezTo>
                    <a:pt x="3423" y="1972"/>
                    <a:pt x="1912" y="4029"/>
                    <a:pt x="1912" y="6567"/>
                  </a:cubicBezTo>
                  <a:cubicBezTo>
                    <a:pt x="1911" y="6774"/>
                    <a:pt x="1922" y="6981"/>
                    <a:pt x="1942" y="7186"/>
                  </a:cubicBezTo>
                  <a:close/>
                </a:path>
                <a:path w="21600" h="21600" fill="none" extrusionOk="0">
                  <a:moveTo>
                    <a:pt x="1074" y="12702"/>
                  </a:moveTo>
                  <a:cubicBezTo>
                    <a:pt x="1407" y="12969"/>
                    <a:pt x="1786" y="13110"/>
                    <a:pt x="2172" y="13110"/>
                  </a:cubicBezTo>
                  <a:cubicBezTo>
                    <a:pt x="2228" y="13109"/>
                    <a:pt x="2285" y="13107"/>
                    <a:pt x="2341" y="13101"/>
                  </a:cubicBezTo>
                </a:path>
                <a:path w="21600" h="21600" fill="none" extrusionOk="0">
                  <a:moveTo>
                    <a:pt x="2909" y="17629"/>
                  </a:moveTo>
                  <a:cubicBezTo>
                    <a:pt x="3099" y="17599"/>
                    <a:pt x="3285" y="17535"/>
                    <a:pt x="3463" y="17439"/>
                  </a:cubicBezTo>
                </a:path>
                <a:path w="21600" h="21600" fill="none" extrusionOk="0">
                  <a:moveTo>
                    <a:pt x="7895" y="18680"/>
                  </a:moveTo>
                  <a:cubicBezTo>
                    <a:pt x="7983" y="18985"/>
                    <a:pt x="8095" y="19277"/>
                    <a:pt x="8229" y="19550"/>
                  </a:cubicBezTo>
                </a:path>
                <a:path w="21600" h="21600" fill="none" extrusionOk="0">
                  <a:moveTo>
                    <a:pt x="14267" y="18324"/>
                  </a:moveTo>
                  <a:cubicBezTo>
                    <a:pt x="14336" y="18013"/>
                    <a:pt x="14380" y="17693"/>
                    <a:pt x="14400" y="17370"/>
                  </a:cubicBezTo>
                </a:path>
                <a:path w="21600" h="21600" fill="none" extrusionOk="0">
                  <a:moveTo>
                    <a:pt x="18694" y="15045"/>
                  </a:moveTo>
                  <a:cubicBezTo>
                    <a:pt x="18694" y="15034"/>
                    <a:pt x="18695" y="15024"/>
                    <a:pt x="18695" y="15013"/>
                  </a:cubicBezTo>
                  <a:cubicBezTo>
                    <a:pt x="18695" y="13508"/>
                    <a:pt x="18063" y="12136"/>
                    <a:pt x="17069" y="11477"/>
                  </a:cubicBezTo>
                </a:path>
                <a:path w="21600" h="21600" fill="none" extrusionOk="0">
                  <a:moveTo>
                    <a:pt x="20165" y="8999"/>
                  </a:moveTo>
                  <a:cubicBezTo>
                    <a:pt x="20479" y="8635"/>
                    <a:pt x="20726" y="8177"/>
                    <a:pt x="20889" y="7661"/>
                  </a:cubicBezTo>
                </a:path>
                <a:path w="21600" h="21600" fill="none" extrusionOk="0">
                  <a:moveTo>
                    <a:pt x="19186" y="3344"/>
                  </a:moveTo>
                  <a:cubicBezTo>
                    <a:pt x="19186" y="3328"/>
                    <a:pt x="19187" y="3313"/>
                    <a:pt x="19187" y="3297"/>
                  </a:cubicBezTo>
                  <a:cubicBezTo>
                    <a:pt x="19187" y="3101"/>
                    <a:pt x="19174" y="2905"/>
                    <a:pt x="19148" y="2712"/>
                  </a:cubicBezTo>
                </a:path>
                <a:path w="21600" h="21600" fill="none" extrusionOk="0">
                  <a:moveTo>
                    <a:pt x="14905" y="1165"/>
                  </a:moveTo>
                  <a:cubicBezTo>
                    <a:pt x="14754" y="1408"/>
                    <a:pt x="14629" y="1679"/>
                    <a:pt x="14535" y="1971"/>
                  </a:cubicBezTo>
                </a:path>
                <a:path w="21600" h="21600" fill="none" extrusionOk="0">
                  <a:moveTo>
                    <a:pt x="11221" y="1645"/>
                  </a:moveTo>
                  <a:cubicBezTo>
                    <a:pt x="11140" y="1866"/>
                    <a:pt x="11080" y="2099"/>
                    <a:pt x="11041" y="2340"/>
                  </a:cubicBezTo>
                </a:path>
                <a:path w="21600" h="21600" fill="none" extrusionOk="0">
                  <a:moveTo>
                    <a:pt x="7645" y="3276"/>
                  </a:moveTo>
                  <a:cubicBezTo>
                    <a:pt x="7449" y="3016"/>
                    <a:pt x="7231" y="2790"/>
                    <a:pt x="6995" y="2602"/>
                  </a:cubicBezTo>
                </a:path>
                <a:path w="21600" h="21600" fill="none" extrusionOk="0">
                  <a:moveTo>
                    <a:pt x="1942" y="7186"/>
                  </a:moveTo>
                  <a:cubicBezTo>
                    <a:pt x="1966" y="7426"/>
                    <a:pt x="2004" y="7663"/>
                    <a:pt x="2056" y="7895"/>
                  </a:cubicBezTo>
                </a:path>
              </a:pathLst>
            </a:custGeom>
            <a:solidFill>
              <a:srgbClr val="FFBE7D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dist="107763" dir="2700000" algn="ctr" rotWithShape="0">
                <a:srgbClr val="808080"/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dirty="0">
                  <a:latin typeface="Arial" charset="0"/>
                </a:rPr>
                <a:t>Internet</a:t>
              </a:r>
            </a:p>
          </p:txBody>
        </p:sp>
        <p:sp>
          <p:nvSpPr>
            <p:cNvPr id="8" name="Cloud">
              <a:extLst>
                <a:ext uri="{FF2B5EF4-FFF2-40B4-BE49-F238E27FC236}">
                  <a16:creationId xmlns:a16="http://schemas.microsoft.com/office/drawing/2014/main" id="{DAE32CFB-E25A-5547-856A-09B3F8BF7D8D}"/>
                </a:ext>
              </a:extLst>
            </p:cNvPr>
            <p:cNvSpPr>
              <a:spLocks noChangeAspect="1" noEditPoints="1" noChangeArrowheads="1"/>
            </p:cNvSpPr>
            <p:nvPr/>
          </p:nvSpPr>
          <p:spPr bwMode="auto">
            <a:xfrm>
              <a:off x="6858332" y="4419600"/>
              <a:ext cx="2139910" cy="1434270"/>
            </a:xfrm>
            <a:custGeom>
              <a:avLst/>
              <a:gdLst>
                <a:gd name="T0" fmla="*/ 67 w 21600"/>
                <a:gd name="T1" fmla="*/ 10800 h 21600"/>
                <a:gd name="T2" fmla="*/ 10800 w 21600"/>
                <a:gd name="T3" fmla="*/ 21577 h 21600"/>
                <a:gd name="T4" fmla="*/ 21582 w 21600"/>
                <a:gd name="T5" fmla="*/ 10800 h 21600"/>
                <a:gd name="T6" fmla="*/ 10800 w 21600"/>
                <a:gd name="T7" fmla="*/ 1235 h 21600"/>
                <a:gd name="T8" fmla="*/ 2977 w 21600"/>
                <a:gd name="T9" fmla="*/ 3262 h 21600"/>
                <a:gd name="T10" fmla="*/ 17087 w 21600"/>
                <a:gd name="T11" fmla="*/ 173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 extrusionOk="0">
                  <a:moveTo>
                    <a:pt x="1949" y="7180"/>
                  </a:moveTo>
                  <a:cubicBezTo>
                    <a:pt x="841" y="7336"/>
                    <a:pt x="0" y="8613"/>
                    <a:pt x="0" y="10137"/>
                  </a:cubicBezTo>
                  <a:cubicBezTo>
                    <a:pt x="-1" y="11192"/>
                    <a:pt x="409" y="12169"/>
                    <a:pt x="1074" y="12702"/>
                  </a:cubicBezTo>
                  <a:lnTo>
                    <a:pt x="1063" y="12668"/>
                  </a:lnTo>
                  <a:cubicBezTo>
                    <a:pt x="685" y="13217"/>
                    <a:pt x="475" y="13940"/>
                    <a:pt x="475" y="14690"/>
                  </a:cubicBezTo>
                  <a:cubicBezTo>
                    <a:pt x="475" y="16325"/>
                    <a:pt x="1451" y="17650"/>
                    <a:pt x="2655" y="17650"/>
                  </a:cubicBezTo>
                  <a:cubicBezTo>
                    <a:pt x="2739" y="17650"/>
                    <a:pt x="2824" y="17643"/>
                    <a:pt x="2909" y="17629"/>
                  </a:cubicBezTo>
                  <a:lnTo>
                    <a:pt x="2897" y="17649"/>
                  </a:lnTo>
                  <a:cubicBezTo>
                    <a:pt x="3585" y="19288"/>
                    <a:pt x="4863" y="20300"/>
                    <a:pt x="6247" y="20300"/>
                  </a:cubicBezTo>
                  <a:cubicBezTo>
                    <a:pt x="6947" y="20299"/>
                    <a:pt x="7635" y="20039"/>
                    <a:pt x="8235" y="19546"/>
                  </a:cubicBezTo>
                  <a:lnTo>
                    <a:pt x="8229" y="19550"/>
                  </a:lnTo>
                  <a:cubicBezTo>
                    <a:pt x="8855" y="20829"/>
                    <a:pt x="9908" y="21597"/>
                    <a:pt x="11036" y="21597"/>
                  </a:cubicBezTo>
                  <a:cubicBezTo>
                    <a:pt x="12523" y="21596"/>
                    <a:pt x="13836" y="20267"/>
                    <a:pt x="14267" y="18324"/>
                  </a:cubicBezTo>
                  <a:lnTo>
                    <a:pt x="14270" y="18350"/>
                  </a:lnTo>
                  <a:cubicBezTo>
                    <a:pt x="14730" y="18740"/>
                    <a:pt x="15260" y="18947"/>
                    <a:pt x="15802" y="18947"/>
                  </a:cubicBezTo>
                  <a:cubicBezTo>
                    <a:pt x="17390" y="18946"/>
                    <a:pt x="18682" y="17205"/>
                    <a:pt x="18694" y="15045"/>
                  </a:cubicBezTo>
                  <a:lnTo>
                    <a:pt x="18689" y="15035"/>
                  </a:lnTo>
                  <a:cubicBezTo>
                    <a:pt x="20357" y="14710"/>
                    <a:pt x="21597" y="12765"/>
                    <a:pt x="21597" y="10472"/>
                  </a:cubicBezTo>
                  <a:cubicBezTo>
                    <a:pt x="21597" y="9456"/>
                    <a:pt x="21350" y="8469"/>
                    <a:pt x="20896" y="7663"/>
                  </a:cubicBezTo>
                  <a:lnTo>
                    <a:pt x="20889" y="7661"/>
                  </a:lnTo>
                  <a:cubicBezTo>
                    <a:pt x="21031" y="7208"/>
                    <a:pt x="21105" y="6721"/>
                    <a:pt x="21105" y="6228"/>
                  </a:cubicBezTo>
                  <a:cubicBezTo>
                    <a:pt x="21105" y="4588"/>
                    <a:pt x="20299" y="3150"/>
                    <a:pt x="19139" y="2719"/>
                  </a:cubicBezTo>
                  <a:lnTo>
                    <a:pt x="19148" y="2712"/>
                  </a:lnTo>
                  <a:cubicBezTo>
                    <a:pt x="18940" y="1142"/>
                    <a:pt x="17933" y="0"/>
                    <a:pt x="16758" y="0"/>
                  </a:cubicBezTo>
                  <a:cubicBezTo>
                    <a:pt x="16044" y="-1"/>
                    <a:pt x="15367" y="426"/>
                    <a:pt x="14905" y="1165"/>
                  </a:cubicBezTo>
                  <a:lnTo>
                    <a:pt x="14909" y="1170"/>
                  </a:lnTo>
                  <a:cubicBezTo>
                    <a:pt x="14497" y="432"/>
                    <a:pt x="13855" y="0"/>
                    <a:pt x="13174" y="0"/>
                  </a:cubicBezTo>
                  <a:cubicBezTo>
                    <a:pt x="12347" y="-1"/>
                    <a:pt x="11590" y="637"/>
                    <a:pt x="11221" y="1645"/>
                  </a:cubicBezTo>
                  <a:lnTo>
                    <a:pt x="11229" y="1694"/>
                  </a:lnTo>
                  <a:cubicBezTo>
                    <a:pt x="10730" y="1024"/>
                    <a:pt x="10058" y="650"/>
                    <a:pt x="9358" y="650"/>
                  </a:cubicBezTo>
                  <a:cubicBezTo>
                    <a:pt x="8372" y="649"/>
                    <a:pt x="7466" y="1391"/>
                    <a:pt x="7003" y="2578"/>
                  </a:cubicBezTo>
                  <a:lnTo>
                    <a:pt x="6995" y="2602"/>
                  </a:lnTo>
                  <a:cubicBezTo>
                    <a:pt x="6477" y="2189"/>
                    <a:pt x="5888" y="1972"/>
                    <a:pt x="5288" y="1972"/>
                  </a:cubicBezTo>
                  <a:cubicBezTo>
                    <a:pt x="3423" y="1972"/>
                    <a:pt x="1912" y="4029"/>
                    <a:pt x="1912" y="6567"/>
                  </a:cubicBezTo>
                  <a:cubicBezTo>
                    <a:pt x="1911" y="6774"/>
                    <a:pt x="1922" y="6981"/>
                    <a:pt x="1942" y="7186"/>
                  </a:cubicBezTo>
                  <a:close/>
                </a:path>
                <a:path w="21600" h="21600" fill="none" extrusionOk="0">
                  <a:moveTo>
                    <a:pt x="1074" y="12702"/>
                  </a:moveTo>
                  <a:cubicBezTo>
                    <a:pt x="1407" y="12969"/>
                    <a:pt x="1786" y="13110"/>
                    <a:pt x="2172" y="13110"/>
                  </a:cubicBezTo>
                  <a:cubicBezTo>
                    <a:pt x="2228" y="13109"/>
                    <a:pt x="2285" y="13107"/>
                    <a:pt x="2341" y="13101"/>
                  </a:cubicBezTo>
                </a:path>
                <a:path w="21600" h="21600" fill="none" extrusionOk="0">
                  <a:moveTo>
                    <a:pt x="2909" y="17629"/>
                  </a:moveTo>
                  <a:cubicBezTo>
                    <a:pt x="3099" y="17599"/>
                    <a:pt x="3285" y="17535"/>
                    <a:pt x="3463" y="17439"/>
                  </a:cubicBezTo>
                </a:path>
                <a:path w="21600" h="21600" fill="none" extrusionOk="0">
                  <a:moveTo>
                    <a:pt x="7895" y="18680"/>
                  </a:moveTo>
                  <a:cubicBezTo>
                    <a:pt x="7983" y="18985"/>
                    <a:pt x="8095" y="19277"/>
                    <a:pt x="8229" y="19550"/>
                  </a:cubicBezTo>
                </a:path>
                <a:path w="21600" h="21600" fill="none" extrusionOk="0">
                  <a:moveTo>
                    <a:pt x="14267" y="18324"/>
                  </a:moveTo>
                  <a:cubicBezTo>
                    <a:pt x="14336" y="18013"/>
                    <a:pt x="14380" y="17693"/>
                    <a:pt x="14400" y="17370"/>
                  </a:cubicBezTo>
                </a:path>
                <a:path w="21600" h="21600" fill="none" extrusionOk="0">
                  <a:moveTo>
                    <a:pt x="18694" y="15045"/>
                  </a:moveTo>
                  <a:cubicBezTo>
                    <a:pt x="18694" y="15034"/>
                    <a:pt x="18695" y="15024"/>
                    <a:pt x="18695" y="15013"/>
                  </a:cubicBezTo>
                  <a:cubicBezTo>
                    <a:pt x="18695" y="13508"/>
                    <a:pt x="18063" y="12136"/>
                    <a:pt x="17069" y="11477"/>
                  </a:cubicBezTo>
                </a:path>
                <a:path w="21600" h="21600" fill="none" extrusionOk="0">
                  <a:moveTo>
                    <a:pt x="20165" y="8999"/>
                  </a:moveTo>
                  <a:cubicBezTo>
                    <a:pt x="20479" y="8635"/>
                    <a:pt x="20726" y="8177"/>
                    <a:pt x="20889" y="7661"/>
                  </a:cubicBezTo>
                </a:path>
                <a:path w="21600" h="21600" fill="none" extrusionOk="0">
                  <a:moveTo>
                    <a:pt x="19186" y="3344"/>
                  </a:moveTo>
                  <a:cubicBezTo>
                    <a:pt x="19186" y="3328"/>
                    <a:pt x="19187" y="3313"/>
                    <a:pt x="19187" y="3297"/>
                  </a:cubicBezTo>
                  <a:cubicBezTo>
                    <a:pt x="19187" y="3101"/>
                    <a:pt x="19174" y="2905"/>
                    <a:pt x="19148" y="2712"/>
                  </a:cubicBezTo>
                </a:path>
                <a:path w="21600" h="21600" fill="none" extrusionOk="0">
                  <a:moveTo>
                    <a:pt x="14905" y="1165"/>
                  </a:moveTo>
                  <a:cubicBezTo>
                    <a:pt x="14754" y="1408"/>
                    <a:pt x="14629" y="1679"/>
                    <a:pt x="14535" y="1971"/>
                  </a:cubicBezTo>
                </a:path>
                <a:path w="21600" h="21600" fill="none" extrusionOk="0">
                  <a:moveTo>
                    <a:pt x="11221" y="1645"/>
                  </a:moveTo>
                  <a:cubicBezTo>
                    <a:pt x="11140" y="1866"/>
                    <a:pt x="11080" y="2099"/>
                    <a:pt x="11041" y="2340"/>
                  </a:cubicBezTo>
                </a:path>
                <a:path w="21600" h="21600" fill="none" extrusionOk="0">
                  <a:moveTo>
                    <a:pt x="7645" y="3276"/>
                  </a:moveTo>
                  <a:cubicBezTo>
                    <a:pt x="7449" y="3016"/>
                    <a:pt x="7231" y="2790"/>
                    <a:pt x="6995" y="2602"/>
                  </a:cubicBezTo>
                </a:path>
                <a:path w="21600" h="21600" fill="none" extrusionOk="0">
                  <a:moveTo>
                    <a:pt x="1942" y="7186"/>
                  </a:moveTo>
                  <a:cubicBezTo>
                    <a:pt x="1966" y="7426"/>
                    <a:pt x="2004" y="7663"/>
                    <a:pt x="2056" y="7895"/>
                  </a:cubicBezTo>
                </a:path>
              </a:pathLst>
            </a:custGeom>
            <a:solidFill>
              <a:srgbClr val="FFBE7D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dist="107763" dir="2700000" algn="ctr" rotWithShape="0">
                <a:srgbClr val="808080"/>
              </a:outerShdw>
            </a:effectLst>
          </p:spPr>
          <p:txBody>
            <a:bodyPr anchor="ctr"/>
            <a:lstStyle/>
            <a:p>
              <a:pPr>
                <a:defRPr/>
              </a:pPr>
              <a:r>
                <a:rPr lang="en-US" dirty="0">
                  <a:latin typeface="Arial" charset="0"/>
                </a:rPr>
                <a:t>Public  Subnet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42AA334-00E0-EC43-9132-CCD06D55BB46}"/>
                </a:ext>
              </a:extLst>
            </p:cNvPr>
            <p:cNvCxnSpPr>
              <a:cxnSpLocks/>
              <a:stCxn id="8" idx="0"/>
            </p:cNvCxnSpPr>
            <p:nvPr/>
          </p:nvCxnSpPr>
          <p:spPr>
            <a:xfrm flipH="1">
              <a:off x="5791472" y="5136735"/>
              <a:ext cx="1073496" cy="44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9A48B00-9700-AB44-BD9B-AE9871E4E3DC}"/>
                </a:ext>
              </a:extLst>
            </p:cNvPr>
            <p:cNvCxnSpPr>
              <a:cxnSpLocks/>
              <a:stCxn id="137220" idx="2"/>
            </p:cNvCxnSpPr>
            <p:nvPr/>
          </p:nvCxnSpPr>
          <p:spPr>
            <a:xfrm>
              <a:off x="3394721" y="5098635"/>
              <a:ext cx="1025070" cy="67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01F6463-8D5A-624D-8FDE-6667C9B53D6B}"/>
              </a:ext>
            </a:extLst>
          </p:cNvPr>
          <p:cNvSpPr txBox="1"/>
          <p:nvPr/>
        </p:nvSpPr>
        <p:spPr>
          <a:xfrm>
            <a:off x="5728970" y="4387765"/>
            <a:ext cx="13933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ourier" pitchFamily="2" charset="0"/>
              </a:rPr>
              <a:t>123.35.0.0/28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B9CD0-A09B-6444-B06E-9D48C7CD6643}"/>
              </a:ext>
            </a:extLst>
          </p:cNvPr>
          <p:cNvSpPr txBox="1"/>
          <p:nvPr/>
        </p:nvSpPr>
        <p:spPr>
          <a:xfrm>
            <a:off x="4275069" y="5421078"/>
            <a:ext cx="1114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ourier" pitchFamily="2" charset="0"/>
              </a:rPr>
              <a:t>200.4.25.8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01D6DD9-FFC8-1441-A1F6-68308ED46795}"/>
              </a:ext>
            </a:extLst>
          </p:cNvPr>
          <p:cNvCxnSpPr/>
          <p:nvPr/>
        </p:nvCxnSpPr>
        <p:spPr>
          <a:xfrm flipH="1">
            <a:off x="6522936" y="3592303"/>
            <a:ext cx="715352" cy="6894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B8FA56-AA87-884B-AB13-4147D557FBCC}"/>
              </a:ext>
            </a:extLst>
          </p:cNvPr>
          <p:cNvSpPr txBox="1"/>
          <p:nvPr/>
        </p:nvSpPr>
        <p:spPr>
          <a:xfrm>
            <a:off x="4738659" y="3239620"/>
            <a:ext cx="54711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If this network is public it is advertised to route traffic to it</a:t>
            </a:r>
          </a:p>
        </p:txBody>
      </p:sp>
    </p:spTree>
    <p:extLst>
      <p:ext uri="{BB962C8B-B14F-4D97-AF65-F5344CB8AC3E}">
        <p14:creationId xmlns:p14="http://schemas.microsoft.com/office/powerpoint/2010/main" val="503938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92594-78D2-784B-8B90-FA4272998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IPv4 exhaustion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A77D0-80A8-F749-9EC2-1A99A200F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only 4.3 billion IP addresses and they have been officially exhausted</a:t>
            </a:r>
          </a:p>
          <a:p>
            <a:r>
              <a:rPr lang="en-US" dirty="0"/>
              <a:t>Solutions:</a:t>
            </a:r>
          </a:p>
          <a:p>
            <a:pPr lvl="1"/>
            <a:r>
              <a:rPr lang="en-US" dirty="0"/>
              <a:t>IPv6 which has 3.4*10</a:t>
            </a:r>
            <a:r>
              <a:rPr lang="en-US" baseline="30000" dirty="0"/>
              <a:t>38</a:t>
            </a:r>
            <a:r>
              <a:rPr lang="en-US" dirty="0"/>
              <a:t> addresses</a:t>
            </a:r>
          </a:p>
          <a:p>
            <a:pPr lvl="1"/>
            <a:r>
              <a:rPr lang="en-US" dirty="0"/>
              <a:t>Network Address Translation</a:t>
            </a:r>
          </a:p>
          <a:p>
            <a:pPr lvl="1"/>
            <a:r>
              <a:rPr lang="en-US" dirty="0"/>
              <a:t>CIDR which allowed smaller chunks of IP addresses to be handed out</a:t>
            </a:r>
          </a:p>
          <a:p>
            <a:r>
              <a:rPr lang="en-US" dirty="0"/>
              <a:t>IPv6 is progressing but Australia slow to adopt</a:t>
            </a:r>
          </a:p>
          <a:p>
            <a:r>
              <a:rPr lang="en-US" dirty="0"/>
              <a:t>NAT and carrier-grade NAT more common</a:t>
            </a:r>
          </a:p>
          <a:p>
            <a:r>
              <a:rPr lang="en-US" dirty="0"/>
              <a:t>NAT also provides other benefits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A35326-414B-9044-881F-4CF6AB2F8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ED8BC-971D-5A4D-AE84-DA7661628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4888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53937</TotalTime>
  <Words>1186</Words>
  <Application>Microsoft Macintosh PowerPoint</Application>
  <PresentationFormat>Widescreen</PresentationFormat>
  <Paragraphs>290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Angsana New</vt:lpstr>
      <vt:lpstr>Arial</vt:lpstr>
      <vt:lpstr>Calibri</vt:lpstr>
      <vt:lpstr>Calibri Light</vt:lpstr>
      <vt:lpstr>Century Gothic</vt:lpstr>
      <vt:lpstr>Courier</vt:lpstr>
      <vt:lpstr>Open Sans</vt:lpstr>
      <vt:lpstr>Tahoma</vt:lpstr>
      <vt:lpstr>Times New Roman</vt:lpstr>
      <vt:lpstr>Wingdings</vt:lpstr>
      <vt:lpstr>Office Theme</vt:lpstr>
      <vt:lpstr>Lecture 8 Networking</vt:lpstr>
      <vt:lpstr>Networking</vt:lpstr>
      <vt:lpstr>TCP/IP Addressing</vt:lpstr>
      <vt:lpstr>Networks and Hosts</vt:lpstr>
      <vt:lpstr>CIDR Examples</vt:lpstr>
      <vt:lpstr>CIDR Examples</vt:lpstr>
      <vt:lpstr>Classless Inter-Domain Routing (CIDR)</vt:lpstr>
      <vt:lpstr>Routing in IPv4</vt:lpstr>
      <vt:lpstr>IPv4 exhaustion</vt:lpstr>
      <vt:lpstr>Network Address Translation (NAT)</vt:lpstr>
      <vt:lpstr>NAT Configuration</vt:lpstr>
      <vt:lpstr>Address Translation</vt:lpstr>
      <vt:lpstr>AWS Network</vt:lpstr>
      <vt:lpstr>AWS Default VPC</vt:lpstr>
      <vt:lpstr>AWS Default VPC</vt:lpstr>
      <vt:lpstr>Subnet</vt:lpstr>
      <vt:lpstr>Security</vt:lpstr>
      <vt:lpstr>Security</vt:lpstr>
      <vt:lpstr>Security</vt:lpstr>
      <vt:lpstr>Setting up a NAT Gateway</vt:lpstr>
      <vt:lpstr>Configuring a NAT Gateway</vt:lpstr>
    </vt:vector>
  </TitlesOfParts>
  <Manager>Peter Druschel</Manager>
  <Company>Rice University / Max Planck Institute for Software Systems</Company>
  <LinksUpToDate>false</LinksUpToDate>
  <SharedDoc>false</SharedDoc>
  <HyperlinkBase>http://www.cs.rice.edu/~ahae/</HyperlinkBase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basics; Amazon AWS</dc:title>
  <dc:subject>Scalable and Cloud Computing</dc:subject>
  <dc:creator>Andreas Haeberlen</dc:creator>
  <cp:keywords>NETS 212</cp:keywords>
  <dc:description>http://www.cis.upenn.edu/~nets212/</dc:description>
  <cp:lastModifiedBy>Microsoft Office User</cp:lastModifiedBy>
  <cp:revision>4144</cp:revision>
  <dcterms:created xsi:type="dcterms:W3CDTF">1999-05-23T11:18:07Z</dcterms:created>
  <dcterms:modified xsi:type="dcterms:W3CDTF">2018-03-28T12:01:01Z</dcterms:modified>
  <cp:category>Lecture</cp:category>
</cp:coreProperties>
</file>

<file path=docProps/thumbnail.jpeg>
</file>